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61" r:id="rId5"/>
    <p:sldId id="259" r:id="rId6"/>
    <p:sldId id="262" r:id="rId7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48"/>
    <p:restoredTop sz="94643"/>
  </p:normalViewPr>
  <p:slideViewPr>
    <p:cSldViewPr snapToGrid="0">
      <p:cViewPr varScale="1">
        <p:scale>
          <a:sx n="61" d="100"/>
          <a:sy n="61" d="100"/>
        </p:scale>
        <p:origin x="232" y="14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65E6AE-17F1-4494-885A-02D3BBB1F7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D3AFB4-8E57-4609-8523-7AB257366F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648191-EFBA-4E35-B2E7-43018B357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AECD9-F37B-4F38-B5BE-2D8AAEC6B5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C66C8F-E33B-4705-8BFB-029C1AA7CF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5951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45C4C-FB2E-403B-A20A-C6111507A8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70AF2A-556D-4C8A-8071-375C167AAC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7AE63F-6F9C-4B2E-BCB7-B84A639B2A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EF48E-A545-430F-8668-A197D677D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F3E922-9A62-492E-AC00-33D6AA4C5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798786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8517907-F99C-4D48-BC59-216FA094E83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48D7DB-A30A-4025-B0DE-66D5F009D8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4E18C9-F47E-410F-A9E4-D5AA70A5D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AEDB58-2E80-4801-90E5-B5BB01297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54003A-8861-4362-AF96-D45BD8162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51311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65E394-2F48-45FE-B51E-F0F90B930D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5B920B-5AF4-41C3-BAAE-EEADDC032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C482FC-00D0-4E7A-BA5A-6EA51E982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881F83-9BB1-411F-AFA6-22FEE5A9D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1E238-0E54-4E76-89A5-D1A93FE3E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35565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E3498-C604-4CDB-8287-C1B8C48C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918E1F-1257-4062-995D-C72BA39C6F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6C1D2-A655-43D2-92D9-2E3B07551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FE0065-1C2B-49B4-970D-1FE366F9D7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E707B7-A8E3-41C5-9DED-94D61000A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49938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8ECF14-DB8F-4C8B-B87C-520FE9FEC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7059A8-0055-4938-BC36-69C1D4F80F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C28ACD-5E01-49C2-889D-8EFAF7758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FD638FF-68CD-4626-9BB5-5AFB103F1B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A796CE-AE67-4CD7-A0A9-EEFE962BD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1C6011-43E0-4271-B99F-1FEE4C6B7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2936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8E4B6-C390-4046-B917-E32D8A617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5C459C-A0F3-4DDB-B958-197975F6CE6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0BB4F6D-9BCF-4727-9BF3-EA22CA9E54B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D0BC650-C5B0-4920-B7F2-DC22304696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0782B4-24AA-4C56-ACAE-0F46482627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AF94CE-FF4C-4BCC-9A04-792ACB4F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CA7B473-4E53-475A-88BB-E2200BEC8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C3A5B10-2BB1-4BF6-ACA9-F057DADD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06388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D439B-4C98-4ABB-967A-977F011A81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66465-4918-4A51-8A1C-94CA066CA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35F6EC-8B48-4DAA-8F98-1D2FAB609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99FFF0-FF9B-4AF3-A315-EE5B8B0A7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13683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325E5CA-7DE0-47DC-B3BF-C20F2D8EE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9BF809-79F8-4E8F-999B-3F2F281C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317C5D-15F7-47D8-A173-3D09130696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92730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A08CF-5985-442F-8FFB-DDA52DE5EB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8E141-F309-4B49-9AFE-1ACE9D3ED3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D67EAF-D153-4127-B7F2-CADC6EE1EE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43345D-29F5-4B11-A864-EAAC1BD65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E7AECF-496D-4759-ABD9-6C1D050492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D380BA-DFAB-494E-BB95-42DA8D22C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3115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03BF70-4447-4421-ACD3-9196D84B8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6955343-5F41-4F28-9DEF-580B67AD91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191230-B111-46CE-A646-07C9A3732E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A5E5F0-190F-451A-BA8F-0ACE785F9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DD5365-F224-4FAF-BA2E-CAADDE989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40BAB5E-E00D-4CC1-AE9A-88202E941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990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286EAA-0E60-46DE-879B-320018F7F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E9B0E5-FBD7-414A-B66C-C5558CB59D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B1B20-AD19-4AA8-9F9C-586E6C89E4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9802B8-4FE2-411A-B55B-EFA128CAAB03}" type="datetimeFigureOut">
              <a:rPr lang="de-DE" smtClean="0"/>
              <a:t>08.11.18</a:t>
            </a:fld>
            <a:endParaRPr lang="de-D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7551F4-CBC7-47E7-8AD2-C481E7677E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4FF3A6-FCCE-487A-91E3-74D5DFE38B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DF6121-908E-4BC5-9AFA-229BD21E1E0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1348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D42898-A468-4948-8E47-048CAA4C64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de-DE" dirty="0"/>
              <a:t>TDCV Project </a:t>
            </a:r>
            <a:r>
              <a:rPr lang="de-DE"/>
              <a:t>1: </a:t>
            </a:r>
            <a:r>
              <a:rPr lang="en-US"/>
              <a:t>Keypoint</a:t>
            </a:r>
            <a:r>
              <a:rPr lang="en-US" dirty="0"/>
              <a:t> based object detection, pose estimation and refinement</a:t>
            </a:r>
            <a:br>
              <a:rPr lang="en-US" dirty="0"/>
            </a:b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60469F-B8F2-41F8-B035-3F25861790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Task 1: Model Preparation</a:t>
            </a:r>
          </a:p>
          <a:p>
            <a:endParaRPr lang="en-US" dirty="0"/>
          </a:p>
          <a:p>
            <a:r>
              <a:rPr lang="en-US" dirty="0"/>
              <a:t>Mai Bui, Ivan Shugurov and Roman </a:t>
            </a:r>
            <a:r>
              <a:rPr lang="en-US" dirty="0" err="1"/>
              <a:t>Kaskman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08286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28975-3278-4825-A935-FB4C9A5A8B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939" y="31177"/>
            <a:ext cx="10515600" cy="1325563"/>
          </a:xfrm>
        </p:spPr>
        <p:txBody>
          <a:bodyPr/>
          <a:lstStyle/>
          <a:p>
            <a:r>
              <a:rPr lang="de-DE" dirty="0"/>
              <a:t>Overall goal: automatic pose estimation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0FAF3C-134A-43AC-9EC9-3DDBEB223B2B}"/>
              </a:ext>
            </a:extLst>
          </p:cNvPr>
          <p:cNvSpPr txBox="1"/>
          <p:nvPr/>
        </p:nvSpPr>
        <p:spPr>
          <a:xfrm>
            <a:off x="1475750" y="1084817"/>
            <a:ext cx="2637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Given the camera images </a:t>
            </a:r>
            <a:endParaRPr lang="de-DE" b="1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DE634B1-EC9F-4D78-96D8-5D7541C47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05" y="3133173"/>
            <a:ext cx="5220009" cy="3484846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AB5CA62B-A61A-412A-95D4-1DB3E1B8B5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485" y="2867944"/>
            <a:ext cx="5227944" cy="3490144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06739FE-8CE6-4618-BD78-7B49B42F4F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054" y="2533559"/>
            <a:ext cx="5215502" cy="348183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70D7C514-AD11-4E7C-9766-89B87C7493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024" y="2190867"/>
            <a:ext cx="5227947" cy="3490145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13C955-7160-40C4-A976-5A38159242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4638" y="1599469"/>
            <a:ext cx="5227947" cy="3490145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E48237C-92F5-4BFF-8D21-26C88A28446D}"/>
              </a:ext>
            </a:extLst>
          </p:cNvPr>
          <p:cNvSpPr txBox="1"/>
          <p:nvPr/>
        </p:nvSpPr>
        <p:spPr>
          <a:xfrm>
            <a:off x="1909151" y="1771429"/>
            <a:ext cx="510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…</a:t>
            </a:r>
            <a:endParaRPr lang="de-DE" dirty="0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0D22EC2C-3D09-44B5-82A9-76545280BA76}"/>
              </a:ext>
            </a:extLst>
          </p:cNvPr>
          <p:cNvGrpSpPr/>
          <p:nvPr/>
        </p:nvGrpSpPr>
        <p:grpSpPr>
          <a:xfrm>
            <a:off x="8963447" y="1172074"/>
            <a:ext cx="2256494" cy="3516762"/>
            <a:chOff x="8963447" y="1172074"/>
            <a:chExt cx="2256494" cy="3516762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CA9D0C8-2E91-4B01-A3EE-1FF0F271EC11}"/>
                </a:ext>
              </a:extLst>
            </p:cNvPr>
            <p:cNvGrpSpPr/>
            <p:nvPr/>
          </p:nvGrpSpPr>
          <p:grpSpPr>
            <a:xfrm>
              <a:off x="9102250" y="1877352"/>
              <a:ext cx="2076837" cy="2811484"/>
              <a:chOff x="2989643" y="2813065"/>
              <a:chExt cx="2076837" cy="2811484"/>
            </a:xfrm>
          </p:grpSpPr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D476C5C8-DFC5-442D-91D4-B29B999557B1}"/>
                  </a:ext>
                </a:extLst>
              </p:cNvPr>
              <p:cNvCxnSpPr/>
              <p:nvPr/>
            </p:nvCxnSpPr>
            <p:spPr>
              <a:xfrm flipH="1" flipV="1">
                <a:off x="3085426" y="2998451"/>
                <a:ext cx="49436" cy="1501626"/>
              </a:xfrm>
              <a:prstGeom prst="straightConnector1">
                <a:avLst/>
              </a:prstGeom>
              <a:ln w="38100">
                <a:solidFill>
                  <a:srgbClr val="0070C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CC3EA2E-1E81-482D-BD9D-BA0908901A19}"/>
                  </a:ext>
                </a:extLst>
              </p:cNvPr>
              <p:cNvSpPr txBox="1"/>
              <p:nvPr/>
            </p:nvSpPr>
            <p:spPr>
              <a:xfrm>
                <a:off x="2989643" y="2813065"/>
                <a:ext cx="290438" cy="23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B0F0"/>
                    </a:solidFill>
                  </a:rPr>
                  <a:t>Z</a:t>
                </a:r>
              </a:p>
            </p:txBody>
          </p:sp>
          <p:cxnSp>
            <p:nvCxnSpPr>
              <p:cNvPr id="10" name="Straight Arrow Connector 9">
                <a:extLst>
                  <a:ext uri="{FF2B5EF4-FFF2-40B4-BE49-F238E27FC236}">
                    <a16:creationId xmlns:a16="http://schemas.microsoft.com/office/drawing/2014/main" id="{8C768A1A-AFD8-4E5B-9E95-1E59B73E63CE}"/>
                  </a:ext>
                </a:extLst>
              </p:cNvPr>
              <p:cNvCxnSpPr/>
              <p:nvPr/>
            </p:nvCxnSpPr>
            <p:spPr>
              <a:xfrm>
                <a:off x="3134862" y="4500077"/>
                <a:ext cx="1501627" cy="1007263"/>
              </a:xfrm>
              <a:prstGeom prst="straightConnector1">
                <a:avLst/>
              </a:prstGeom>
              <a:ln w="381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0FB824C-C87E-49EC-A194-A7842E787811}"/>
                  </a:ext>
                </a:extLst>
              </p:cNvPr>
              <p:cNvSpPr txBox="1"/>
              <p:nvPr/>
            </p:nvSpPr>
            <p:spPr>
              <a:xfrm>
                <a:off x="4636488" y="5389930"/>
                <a:ext cx="210104" cy="23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FF0000"/>
                    </a:solidFill>
                  </a:rPr>
                  <a:t>X</a:t>
                </a:r>
              </a:p>
            </p:txBody>
          </p:sp>
          <p:cxnSp>
            <p:nvCxnSpPr>
              <p:cNvPr id="13" name="Straight Arrow Connector 12">
                <a:extLst>
                  <a:ext uri="{FF2B5EF4-FFF2-40B4-BE49-F238E27FC236}">
                    <a16:creationId xmlns:a16="http://schemas.microsoft.com/office/drawing/2014/main" id="{5FF5D8A7-F9D0-4F8E-B7C7-696D510C85D5}"/>
                  </a:ext>
                </a:extLst>
              </p:cNvPr>
              <p:cNvCxnSpPr/>
              <p:nvPr/>
            </p:nvCxnSpPr>
            <p:spPr>
              <a:xfrm flipV="1">
                <a:off x="3134862" y="3860496"/>
                <a:ext cx="1878578" cy="639582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2C4A545-9384-46C2-80D3-06960CDC4AA1}"/>
                  </a:ext>
                </a:extLst>
              </p:cNvPr>
              <p:cNvSpPr txBox="1"/>
              <p:nvPr/>
            </p:nvSpPr>
            <p:spPr>
              <a:xfrm>
                <a:off x="4831658" y="3569038"/>
                <a:ext cx="234822" cy="2346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de-DE" dirty="0">
                    <a:solidFill>
                      <a:srgbClr val="00B050"/>
                    </a:solidFill>
                  </a:rPr>
                  <a:t>Y</a:t>
                </a:r>
              </a:p>
            </p:txBody>
          </p:sp>
        </p:grpSp>
        <p:sp>
          <p:nvSpPr>
            <p:cNvPr id="35" name="Cube 34">
              <a:extLst>
                <a:ext uri="{FF2B5EF4-FFF2-40B4-BE49-F238E27FC236}">
                  <a16:creationId xmlns:a16="http://schemas.microsoft.com/office/drawing/2014/main" id="{FF0E7D92-7E11-4246-B2DD-3E64581E43CE}"/>
                </a:ext>
              </a:extLst>
            </p:cNvPr>
            <p:cNvSpPr/>
            <p:nvPr/>
          </p:nvSpPr>
          <p:spPr>
            <a:xfrm>
              <a:off x="9222751" y="2437693"/>
              <a:ext cx="1997190" cy="1126672"/>
            </a:xfrm>
            <a:prstGeom prst="cube">
              <a:avLst/>
            </a:prstGeom>
            <a:solidFill>
              <a:schemeClr val="accent1">
                <a:alpha val="5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D131808E-4658-46D7-8DCF-5B42197408F8}"/>
                </a:ext>
              </a:extLst>
            </p:cNvPr>
            <p:cNvSpPr txBox="1"/>
            <p:nvPr/>
          </p:nvSpPr>
          <p:spPr>
            <a:xfrm>
              <a:off x="8963447" y="1172074"/>
              <a:ext cx="15199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and 3D model</a:t>
              </a:r>
              <a:endParaRPr lang="de-DE" b="1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A4F1DE49-F0BE-408F-B7EB-E7A799EC09E7}"/>
              </a:ext>
            </a:extLst>
          </p:cNvPr>
          <p:cNvGrpSpPr/>
          <p:nvPr/>
        </p:nvGrpSpPr>
        <p:grpSpPr>
          <a:xfrm>
            <a:off x="4628940" y="2961438"/>
            <a:ext cx="1194030" cy="1106557"/>
            <a:chOff x="4628940" y="2961438"/>
            <a:chExt cx="1194030" cy="1106557"/>
          </a:xfrm>
        </p:grpSpPr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68C0DEAF-7768-496D-8FE1-308C4F374F3A}"/>
                </a:ext>
              </a:extLst>
            </p:cNvPr>
            <p:cNvCxnSpPr/>
            <p:nvPr/>
          </p:nvCxnSpPr>
          <p:spPr>
            <a:xfrm>
              <a:off x="4632290" y="3244574"/>
              <a:ext cx="376813" cy="9996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4305170F-042E-4F66-B617-BCFDF16999C3}"/>
                </a:ext>
              </a:extLst>
            </p:cNvPr>
            <p:cNvCxnSpPr>
              <a:cxnSpLocks/>
            </p:cNvCxnSpPr>
            <p:nvPr/>
          </p:nvCxnSpPr>
          <p:spPr>
            <a:xfrm>
              <a:off x="4632289" y="3885955"/>
              <a:ext cx="376814" cy="1820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BD91DC9-EBB3-49FA-B1B5-43085F68EFF6}"/>
                </a:ext>
              </a:extLst>
            </p:cNvPr>
            <p:cNvCxnSpPr>
              <a:cxnSpLocks/>
            </p:cNvCxnSpPr>
            <p:nvPr/>
          </p:nvCxnSpPr>
          <p:spPr>
            <a:xfrm>
              <a:off x="5004079" y="3344541"/>
              <a:ext cx="0" cy="723454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F1BB399-A068-457A-8339-442E2B5241AA}"/>
                </a:ext>
              </a:extLst>
            </p:cNvPr>
            <p:cNvCxnSpPr>
              <a:cxnSpLocks/>
            </p:cNvCxnSpPr>
            <p:nvPr/>
          </p:nvCxnSpPr>
          <p:spPr>
            <a:xfrm>
              <a:off x="4632289" y="3244574"/>
              <a:ext cx="1" cy="641381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5F2DC124-EEE8-411D-AD18-D7FF757FE4D9}"/>
                </a:ext>
              </a:extLst>
            </p:cNvPr>
            <p:cNvCxnSpPr>
              <a:cxnSpLocks/>
            </p:cNvCxnSpPr>
            <p:nvPr/>
          </p:nvCxnSpPr>
          <p:spPr>
            <a:xfrm>
              <a:off x="5471819" y="2961825"/>
              <a:ext cx="351151" cy="96312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20DB56CC-0BEF-4DE9-8AAC-68FE835095A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783397" y="3036679"/>
              <a:ext cx="25213" cy="612856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1E7F89F9-70B5-4D38-BD59-D970073372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09103" y="3649535"/>
              <a:ext cx="774294" cy="41846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3D0031D4-9BE4-4E59-BE14-D23E94E263F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3313" y="3058137"/>
              <a:ext cx="795297" cy="291365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53918268-223B-46EA-9F5F-9F5DE0757B3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628940" y="2961438"/>
              <a:ext cx="870461" cy="276847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TextBox 62">
            <a:extLst>
              <a:ext uri="{FF2B5EF4-FFF2-40B4-BE49-F238E27FC236}">
                <a16:creationId xmlns:a16="http://schemas.microsoft.com/office/drawing/2014/main" id="{39ADE436-AB9C-4284-9745-706DFBEB0611}"/>
              </a:ext>
            </a:extLst>
          </p:cNvPr>
          <p:cNvSpPr txBox="1"/>
          <p:nvPr/>
        </p:nvSpPr>
        <p:spPr>
          <a:xfrm>
            <a:off x="8363052" y="5311680"/>
            <a:ext cx="378469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 want to determine the pose of</a:t>
            </a:r>
          </a:p>
          <a:p>
            <a:r>
              <a:rPr lang="en-US" dirty="0"/>
              <a:t>the camera filming the object so that </a:t>
            </a:r>
          </a:p>
          <a:p>
            <a:r>
              <a:rPr lang="en-US" dirty="0"/>
              <a:t>the 3D model of the object re-projects</a:t>
            </a:r>
          </a:p>
          <a:p>
            <a:r>
              <a:rPr lang="en-US" dirty="0"/>
              <a:t>(overlays) correctly in the images. 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601049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3" grpId="0"/>
      <p:bldP spid="6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2A62D-85F5-4763-92AC-78E6B72B2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Manual pose estimation for training images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A6DE88A-F254-4056-A6C0-25BD7AC5DA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33" t="30797" r="35664" b="25732"/>
          <a:stretch/>
        </p:blipFill>
        <p:spPr>
          <a:xfrm>
            <a:off x="505840" y="2237362"/>
            <a:ext cx="4124528" cy="36478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DC707C-4077-455F-88A7-8482FCBA1BB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7" t="28369" r="31253" b="18440"/>
          <a:stretch/>
        </p:blipFill>
        <p:spPr>
          <a:xfrm>
            <a:off x="6011698" y="2237362"/>
            <a:ext cx="5233481" cy="3647872"/>
          </a:xfrm>
          <a:prstGeom prst="rect">
            <a:avLst/>
          </a:prstGeom>
        </p:spPr>
      </p:pic>
      <p:sp>
        <p:nvSpPr>
          <p:cNvPr id="10" name="Multiplication Sign 9">
            <a:extLst>
              <a:ext uri="{FF2B5EF4-FFF2-40B4-BE49-F238E27FC236}">
                <a16:creationId xmlns:a16="http://schemas.microsoft.com/office/drawing/2014/main" id="{E56FEB59-A95E-4BC7-BA96-442266B39BB2}"/>
              </a:ext>
            </a:extLst>
          </p:cNvPr>
          <p:cNvSpPr/>
          <p:nvPr/>
        </p:nvSpPr>
        <p:spPr>
          <a:xfrm>
            <a:off x="1225684" y="2889115"/>
            <a:ext cx="272374" cy="272374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Multiplication Sign 10">
            <a:extLst>
              <a:ext uri="{FF2B5EF4-FFF2-40B4-BE49-F238E27FC236}">
                <a16:creationId xmlns:a16="http://schemas.microsoft.com/office/drawing/2014/main" id="{051920A8-FC11-407C-957C-5A31B82760E1}"/>
              </a:ext>
            </a:extLst>
          </p:cNvPr>
          <p:cNvSpPr/>
          <p:nvPr/>
        </p:nvSpPr>
        <p:spPr>
          <a:xfrm>
            <a:off x="1225684" y="4377446"/>
            <a:ext cx="272374" cy="2723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Multiplication Sign 11">
            <a:extLst>
              <a:ext uri="{FF2B5EF4-FFF2-40B4-BE49-F238E27FC236}">
                <a16:creationId xmlns:a16="http://schemas.microsoft.com/office/drawing/2014/main" id="{21082059-0DA8-421D-84C0-0D249186C87B}"/>
              </a:ext>
            </a:extLst>
          </p:cNvPr>
          <p:cNvSpPr/>
          <p:nvPr/>
        </p:nvSpPr>
        <p:spPr>
          <a:xfrm>
            <a:off x="2052536" y="2714017"/>
            <a:ext cx="272374" cy="272374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Multiplication Sign 12">
            <a:extLst>
              <a:ext uri="{FF2B5EF4-FFF2-40B4-BE49-F238E27FC236}">
                <a16:creationId xmlns:a16="http://schemas.microsoft.com/office/drawing/2014/main" id="{1A31C053-11C1-4EEB-BC1D-026B2383ED7F}"/>
              </a:ext>
            </a:extLst>
          </p:cNvPr>
          <p:cNvSpPr/>
          <p:nvPr/>
        </p:nvSpPr>
        <p:spPr>
          <a:xfrm>
            <a:off x="2953964" y="3693268"/>
            <a:ext cx="272374" cy="272374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8FA304E3-9DB7-4132-A108-8784FC559931}"/>
              </a:ext>
            </a:extLst>
          </p:cNvPr>
          <p:cNvSpPr/>
          <p:nvPr/>
        </p:nvSpPr>
        <p:spPr>
          <a:xfrm>
            <a:off x="3887820" y="3429000"/>
            <a:ext cx="272374" cy="272374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Multiplication Sign 14">
            <a:extLst>
              <a:ext uri="{FF2B5EF4-FFF2-40B4-BE49-F238E27FC236}">
                <a16:creationId xmlns:a16="http://schemas.microsoft.com/office/drawing/2014/main" id="{B75263A6-0E8F-4D36-B5A5-FDBC192DD0FA}"/>
              </a:ext>
            </a:extLst>
          </p:cNvPr>
          <p:cNvSpPr/>
          <p:nvPr/>
        </p:nvSpPr>
        <p:spPr>
          <a:xfrm>
            <a:off x="2944235" y="5421548"/>
            <a:ext cx="272374" cy="272374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9AEC3A37-3861-4035-B159-CAE63E073385}"/>
              </a:ext>
            </a:extLst>
          </p:cNvPr>
          <p:cNvSpPr/>
          <p:nvPr/>
        </p:nvSpPr>
        <p:spPr>
          <a:xfrm>
            <a:off x="3848908" y="5090808"/>
            <a:ext cx="272374" cy="272374"/>
          </a:xfrm>
          <a:prstGeom prst="mathMultiply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Multiplication Sign 16">
            <a:extLst>
              <a:ext uri="{FF2B5EF4-FFF2-40B4-BE49-F238E27FC236}">
                <a16:creationId xmlns:a16="http://schemas.microsoft.com/office/drawing/2014/main" id="{9FD94888-C8C7-4412-9755-EAF35D1CCF6B}"/>
              </a:ext>
            </a:extLst>
          </p:cNvPr>
          <p:cNvSpPr/>
          <p:nvPr/>
        </p:nvSpPr>
        <p:spPr>
          <a:xfrm>
            <a:off x="7418960" y="4241259"/>
            <a:ext cx="272374" cy="272374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Multiplication Sign 17">
            <a:extLst>
              <a:ext uri="{FF2B5EF4-FFF2-40B4-BE49-F238E27FC236}">
                <a16:creationId xmlns:a16="http://schemas.microsoft.com/office/drawing/2014/main" id="{ACA8D194-F57E-4AA1-92C0-D35BD7C19541}"/>
              </a:ext>
            </a:extLst>
          </p:cNvPr>
          <p:cNvSpPr/>
          <p:nvPr/>
        </p:nvSpPr>
        <p:spPr>
          <a:xfrm>
            <a:off x="7010399" y="2714017"/>
            <a:ext cx="272374" cy="272374"/>
          </a:xfrm>
          <a:prstGeom prst="mathMultiply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Multiplication Sign 18">
            <a:extLst>
              <a:ext uri="{FF2B5EF4-FFF2-40B4-BE49-F238E27FC236}">
                <a16:creationId xmlns:a16="http://schemas.microsoft.com/office/drawing/2014/main" id="{F18802D5-7350-4C16-BEB8-D3155DB80BA9}"/>
              </a:ext>
            </a:extLst>
          </p:cNvPr>
          <p:cNvSpPr/>
          <p:nvPr/>
        </p:nvSpPr>
        <p:spPr>
          <a:xfrm>
            <a:off x="7846978" y="2237362"/>
            <a:ext cx="272374" cy="272374"/>
          </a:xfrm>
          <a:prstGeom prst="mathMultiply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Multiplication Sign 19">
            <a:extLst>
              <a:ext uri="{FF2B5EF4-FFF2-40B4-BE49-F238E27FC236}">
                <a16:creationId xmlns:a16="http://schemas.microsoft.com/office/drawing/2014/main" id="{E90E3EB0-4FA7-4A8C-9BF7-6DE4CA6B44F6}"/>
              </a:ext>
            </a:extLst>
          </p:cNvPr>
          <p:cNvSpPr/>
          <p:nvPr/>
        </p:nvSpPr>
        <p:spPr>
          <a:xfrm>
            <a:off x="10441020" y="3542490"/>
            <a:ext cx="272374" cy="272374"/>
          </a:xfrm>
          <a:prstGeom prst="mathMultiply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6BB377C5-A0B7-4C41-8423-68A9AA9FBB5D}"/>
              </a:ext>
            </a:extLst>
          </p:cNvPr>
          <p:cNvSpPr/>
          <p:nvPr/>
        </p:nvSpPr>
        <p:spPr>
          <a:xfrm>
            <a:off x="10830129" y="2752928"/>
            <a:ext cx="272374" cy="272374"/>
          </a:xfrm>
          <a:prstGeom prst="mathMultiply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Multiplication Sign 21">
            <a:extLst>
              <a:ext uri="{FF2B5EF4-FFF2-40B4-BE49-F238E27FC236}">
                <a16:creationId xmlns:a16="http://schemas.microsoft.com/office/drawing/2014/main" id="{3F082A2C-C79A-4567-98B2-CDA199E51F1B}"/>
              </a:ext>
            </a:extLst>
          </p:cNvPr>
          <p:cNvSpPr/>
          <p:nvPr/>
        </p:nvSpPr>
        <p:spPr>
          <a:xfrm>
            <a:off x="10252950" y="5239964"/>
            <a:ext cx="272374" cy="272374"/>
          </a:xfrm>
          <a:prstGeom prst="mathMultiply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Multiplication Sign 22">
            <a:extLst>
              <a:ext uri="{FF2B5EF4-FFF2-40B4-BE49-F238E27FC236}">
                <a16:creationId xmlns:a16="http://schemas.microsoft.com/office/drawing/2014/main" id="{AB165CAE-1456-483C-9306-1CD8325A9302}"/>
              </a:ext>
            </a:extLst>
          </p:cNvPr>
          <p:cNvSpPr/>
          <p:nvPr/>
        </p:nvSpPr>
        <p:spPr>
          <a:xfrm>
            <a:off x="10713394" y="4404196"/>
            <a:ext cx="272374" cy="272374"/>
          </a:xfrm>
          <a:prstGeom prst="mathMultiply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E46F98-E661-4E74-A406-B0E5CD5BBE78}"/>
              </a:ext>
            </a:extLst>
          </p:cNvPr>
          <p:cNvSpPr txBox="1"/>
          <p:nvPr/>
        </p:nvSpPr>
        <p:spPr>
          <a:xfrm>
            <a:off x="7206461" y="4649820"/>
            <a:ext cx="792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(0,0,0)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41366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3FDBE-4F4F-B548-A723-53326BD57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729" y="152182"/>
            <a:ext cx="11595579" cy="1325563"/>
          </a:xfrm>
        </p:spPr>
        <p:txBody>
          <a:bodyPr/>
          <a:lstStyle/>
          <a:p>
            <a:r>
              <a:rPr lang="en-US" dirty="0"/>
              <a:t>Expected output after PnP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A2FC71-5737-664C-8E10-8FA9FDB9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051" y="1329870"/>
            <a:ext cx="6524797" cy="478875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C9C98F8-50E2-4E0E-BDE1-A0E37371EAC6}"/>
              </a:ext>
            </a:extLst>
          </p:cNvPr>
          <p:cNvSpPr txBox="1"/>
          <p:nvPr/>
        </p:nvSpPr>
        <p:spPr>
          <a:xfrm>
            <a:off x="2525721" y="6336486"/>
            <a:ext cx="8077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camera poses shown as above is something what you need to obtain as a result.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8419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65D30C-47A4-4200-92D3-04FCE5ED57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423" y="351447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de-DE" dirty="0"/>
              <a:t>From SIFT features in the image to</a:t>
            </a:r>
            <a:br>
              <a:rPr lang="de-DE" dirty="0"/>
            </a:br>
            <a:r>
              <a:rPr lang="de-DE" dirty="0"/>
              <a:t>their corresponding 3D points </a:t>
            </a:r>
            <a:br>
              <a:rPr lang="de-DE" dirty="0"/>
            </a:br>
            <a:r>
              <a:rPr lang="de-DE" dirty="0"/>
              <a:t>on the model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22731D-572F-E844-8795-133DEB6D3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63328" y="2066335"/>
            <a:ext cx="4449940" cy="25965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71D3FD3-C78A-40EB-83BA-8FBACF2A63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761" y="332078"/>
            <a:ext cx="2899879" cy="2688831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E59F7270-BD7B-4030-B539-0D88BACB8DA9}"/>
              </a:ext>
            </a:extLst>
          </p:cNvPr>
          <p:cNvGrpSpPr/>
          <p:nvPr/>
        </p:nvGrpSpPr>
        <p:grpSpPr>
          <a:xfrm>
            <a:off x="838200" y="5134365"/>
            <a:ext cx="545733" cy="335143"/>
            <a:chOff x="1023359" y="5570846"/>
            <a:chExt cx="545733" cy="335143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1DDB455-C090-41C6-ADE1-9D96EF899C64}"/>
                </a:ext>
              </a:extLst>
            </p:cNvPr>
            <p:cNvSpPr/>
            <p:nvPr/>
          </p:nvSpPr>
          <p:spPr>
            <a:xfrm rot="20421743">
              <a:off x="1023359" y="5716614"/>
              <a:ext cx="336104" cy="18937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" name="Trapezoid 8">
              <a:extLst>
                <a:ext uri="{FF2B5EF4-FFF2-40B4-BE49-F238E27FC236}">
                  <a16:creationId xmlns:a16="http://schemas.microsoft.com/office/drawing/2014/main" id="{A47A7EC7-3132-4A10-A66F-C3A6919B4419}"/>
                </a:ext>
              </a:extLst>
            </p:cNvPr>
            <p:cNvSpPr/>
            <p:nvPr/>
          </p:nvSpPr>
          <p:spPr>
            <a:xfrm rot="14993048">
              <a:off x="1300004" y="5604309"/>
              <a:ext cx="302551" cy="235625"/>
            </a:xfrm>
            <a:prstGeom prst="trapezoid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124051-7B40-4875-B8ED-52E2052B2617}"/>
              </a:ext>
            </a:extLst>
          </p:cNvPr>
          <p:cNvCxnSpPr>
            <a:cxnSpLocks/>
          </p:cNvCxnSpPr>
          <p:nvPr/>
        </p:nvCxnSpPr>
        <p:spPr>
          <a:xfrm flipV="1">
            <a:off x="1050849" y="1556063"/>
            <a:ext cx="8384771" cy="3804137"/>
          </a:xfrm>
          <a:prstGeom prst="straightConnector1">
            <a:avLst/>
          </a:prstGeom>
          <a:ln w="15875">
            <a:solidFill>
              <a:srgbClr val="FF0000"/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616D166E-C0F2-41C4-A012-0A6D3746C5A7}"/>
              </a:ext>
            </a:extLst>
          </p:cNvPr>
          <p:cNvSpPr/>
          <p:nvPr/>
        </p:nvSpPr>
        <p:spPr>
          <a:xfrm>
            <a:off x="5441910" y="3330142"/>
            <a:ext cx="59313" cy="65491"/>
          </a:xfrm>
          <a:prstGeom prst="ellipse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734A667-AC9A-418D-9108-4AB92AF18591}"/>
              </a:ext>
            </a:extLst>
          </p:cNvPr>
          <p:cNvSpPr txBox="1"/>
          <p:nvPr/>
        </p:nvSpPr>
        <p:spPr>
          <a:xfrm>
            <a:off x="698154" y="552047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  <a:endParaRPr lang="de-DE" b="1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D9407D7-C3A0-45E0-AC5A-6A10F0183BB0}"/>
              </a:ext>
            </a:extLst>
          </p:cNvPr>
          <p:cNvSpPr txBox="1"/>
          <p:nvPr/>
        </p:nvSpPr>
        <p:spPr>
          <a:xfrm>
            <a:off x="9418333" y="1264861"/>
            <a:ext cx="386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M</a:t>
            </a:r>
            <a:endParaRPr lang="de-DE" sz="1400" b="1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71B7D28-2C41-415C-AAC4-0E394CE26777}"/>
              </a:ext>
            </a:extLst>
          </p:cNvPr>
          <p:cNvSpPr txBox="1"/>
          <p:nvPr/>
        </p:nvSpPr>
        <p:spPr>
          <a:xfrm>
            <a:off x="5369435" y="3330142"/>
            <a:ext cx="3305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m</a:t>
            </a:r>
            <a:endParaRPr lang="de-DE" sz="900" b="1" dirty="0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CB4C12EC-6EA5-4A59-B4A7-D7BE9B7AFE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9888" y="5103074"/>
            <a:ext cx="3459437" cy="1236859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CCAE6C43-8853-42F2-B563-EF01A279936D}"/>
              </a:ext>
            </a:extLst>
          </p:cNvPr>
          <p:cNvSpPr txBox="1"/>
          <p:nvPr/>
        </p:nvSpPr>
        <p:spPr>
          <a:xfrm flipH="1">
            <a:off x="2410391" y="4345178"/>
            <a:ext cx="5206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r</a:t>
            </a:r>
            <a:endParaRPr lang="de-DE" sz="900" b="1" dirty="0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D7FB348-27B3-42BA-AB0A-7B619ED1351C}"/>
              </a:ext>
            </a:extLst>
          </p:cNvPr>
          <p:cNvCxnSpPr>
            <a:cxnSpLocks/>
          </p:cNvCxnSpPr>
          <p:nvPr/>
        </p:nvCxnSpPr>
        <p:spPr>
          <a:xfrm flipV="1">
            <a:off x="2224216" y="4345178"/>
            <a:ext cx="893805" cy="399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A29EA774-48A1-4EBF-998E-776B510C9029}"/>
              </a:ext>
            </a:extLst>
          </p:cNvPr>
          <p:cNvSpPr txBox="1"/>
          <p:nvPr/>
        </p:nvSpPr>
        <p:spPr>
          <a:xfrm>
            <a:off x="8322492" y="2658014"/>
            <a:ext cx="3458576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Given: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2D feature points </a:t>
            </a:r>
            <a:r>
              <a:rPr lang="en-US" b="1" dirty="0"/>
              <a:t>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Camera poses [</a:t>
            </a:r>
            <a:r>
              <a:rPr lang="en-US" b="1" dirty="0" err="1"/>
              <a:t>R</a:t>
            </a:r>
            <a:r>
              <a:rPr lang="en-US" dirty="0" err="1"/>
              <a:t>|</a:t>
            </a:r>
            <a:r>
              <a:rPr lang="en-US" b="1" dirty="0" err="1"/>
              <a:t>t</a:t>
            </a:r>
            <a:r>
              <a:rPr lang="en-US" dirty="0"/>
              <a:t>] described </a:t>
            </a:r>
          </a:p>
          <a:p>
            <a:r>
              <a:rPr lang="en-US" dirty="0"/>
              <a:t>with the projection matrix </a:t>
            </a:r>
            <a:r>
              <a:rPr lang="en-US" b="1" dirty="0"/>
              <a:t>P</a:t>
            </a:r>
            <a:r>
              <a:rPr lang="en-US" dirty="0"/>
              <a:t>=[</a:t>
            </a:r>
            <a:r>
              <a:rPr lang="en-US" b="1" dirty="0" err="1"/>
              <a:t>Q</a:t>
            </a:r>
            <a:r>
              <a:rPr lang="en-US" dirty="0" err="1"/>
              <a:t>|</a:t>
            </a:r>
            <a:r>
              <a:rPr lang="en-US" b="1" dirty="0" err="1"/>
              <a:t>q</a:t>
            </a:r>
            <a:r>
              <a:rPr lang="en-US" dirty="0"/>
              <a:t>]</a:t>
            </a:r>
          </a:p>
          <a:p>
            <a:endParaRPr lang="en-US" dirty="0"/>
          </a:p>
          <a:p>
            <a:r>
              <a:rPr lang="en-US" b="1" dirty="0"/>
              <a:t>Determine: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3D points M on the provided </a:t>
            </a:r>
          </a:p>
          <a:p>
            <a:r>
              <a:rPr lang="en-US" dirty="0"/>
              <a:t>model in world coordinate system</a:t>
            </a:r>
          </a:p>
          <a:p>
            <a:endParaRPr lang="en-US" dirty="0"/>
          </a:p>
          <a:p>
            <a:r>
              <a:rPr lang="en-US" b="1" dirty="0"/>
              <a:t>Take care about: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which faces of the model are </a:t>
            </a:r>
          </a:p>
          <a:p>
            <a:r>
              <a:rPr lang="en-US" dirty="0"/>
              <a:t>Visible by using face </a:t>
            </a:r>
            <a:r>
              <a:rPr lang="en-US" dirty="0" err="1"/>
              <a:t>normals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669345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60F02-8470-F04F-A684-5ECBFF28D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Expected output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BFCF1C-AFEB-FD4B-BF62-A9C4CA2F7C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87785" y="1359527"/>
            <a:ext cx="7216429" cy="479420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9BEC6E-ED96-434D-8F10-EDD16DFE846D}"/>
              </a:ext>
            </a:extLst>
          </p:cNvPr>
          <p:cNvSpPr txBox="1"/>
          <p:nvPr/>
        </p:nvSpPr>
        <p:spPr>
          <a:xfrm>
            <a:off x="2431810" y="6262404"/>
            <a:ext cx="752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3D points on the model corresponding to extracted SIFT features in the image.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9363148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181</Words>
  <Application>Microsoft Macintosh PowerPoint</Application>
  <PresentationFormat>Widescreen</PresentationFormat>
  <Paragraphs>38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TDCV Project 1: Keypoint based object detection, pose estimation and refinement </vt:lpstr>
      <vt:lpstr>Overall goal: automatic pose estimation</vt:lpstr>
      <vt:lpstr>Manual pose estimation for training images</vt:lpstr>
      <vt:lpstr>Expected output after PnP</vt:lpstr>
      <vt:lpstr>From SIFT features in the image to their corresponding 3D points  on the model</vt:lpstr>
      <vt:lpstr>Expected output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Shugurov, Ivan (ext) (CT RDA IOT DPR-DE)</dc:creator>
  <cp:lastModifiedBy>ga94cak</cp:lastModifiedBy>
  <cp:revision>22</cp:revision>
  <dcterms:created xsi:type="dcterms:W3CDTF">2018-11-04T12:18:47Z</dcterms:created>
  <dcterms:modified xsi:type="dcterms:W3CDTF">2018-11-08T10:28:15Z</dcterms:modified>
</cp:coreProperties>
</file>